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76" r:id="rId15"/>
    <p:sldId id="268" r:id="rId16"/>
    <p:sldId id="273" r:id="rId17"/>
    <p:sldId id="269" r:id="rId18"/>
    <p:sldId id="270" r:id="rId19"/>
    <p:sldId id="274" r:id="rId20"/>
    <p:sldId id="27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FAF80-D932-6E7F-0053-889C11D46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33BE326-C68A-880D-5239-5CEF16924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A3DE22-F25E-D7FC-D62B-A02351B82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97F3C2-C3C2-72E1-A7A1-A0F7F89D4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99781-1AE3-0211-AFA7-AF8828E3A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7152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11EEC2-ADF6-A573-AF9C-C2255762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C6C90F-0FF2-E617-7D47-ACF999B85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DD38D0-31FC-A484-C100-818B135B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D78946-BCFF-184B-A662-B5FF9205A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9BD227-04AE-441D-74F8-922C7067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286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EB2FEF-936A-54E8-5BE9-22EC753766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441947-548A-51BA-BC75-BA4209BE7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F148C6-FD3E-3B94-110D-2876FA72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C803BA-218D-485C-5D19-87CF7FEDE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D81A84-C143-44EA-98B3-7583EBF9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673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D8086-E0A6-9275-B67D-1F4FD0B0F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4951E5-496D-DC6B-7E98-C8D5276B4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27BAA-9B4B-DB97-45A4-77E7B3BBA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4A36FB-1530-6EE6-0A47-D3D79A8A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C0B97E-9D69-A2EC-F9F2-098128DB7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68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9A88F0-C816-5A73-9827-4A4612BB7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243396-F815-D47C-8CF5-0EC0A10F9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360BC-F4D9-C03D-3A04-42358FD6D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D58B58-AF7A-482C-58DB-F176B20BB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E1089-4472-C487-C8D6-5E1BA1B5F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2153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6F521-C8FA-4520-DE9E-2106F9D17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736C23-8979-5CD7-1AB4-0B65B3E93E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18251C-42ED-D87C-4B28-FD43AACB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2C495B-BF2F-0846-C595-1053F0CF5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F2B80E-4169-9337-AB35-8E9EDDBE1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7B3A6C-D769-C7E0-6D14-1A362AD7B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9286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0887A-C6BD-C34F-C25B-6BF5071F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54B9D7-55E7-484D-DBA5-84D6125B6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F389C8-EABA-BBC1-13B3-B2A869F4B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CADF7D8-5BC8-D66A-37D8-7B6752466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95F439F-EA43-4348-C122-935C30B2B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A29AC95-63BA-4D37-E801-0F76124AA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42D3D53-DDDC-36A7-5896-A1F04281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516FDB-03CE-2563-08B5-482C0C42B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370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B891E-0798-8BBB-413D-DD2ADF00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5DAD28-944C-8FD2-138A-F8EF848E8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2D41E4-1B43-8FC7-53FD-24AAD71B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94CCBD-FFCF-5288-B500-D29047993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9119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27DBA0-6EE4-E71C-B654-7F49D6F76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906C8BD-63C0-844B-056E-136A2DC15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176EAC-0392-2F5B-676C-9C4C6239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9282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E04EC1-A28E-E1F4-AE18-1377471E4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58B0B8-6E95-2488-584C-1608553D2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0B078C-A63D-1292-5FC6-86F90F387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C55FE9-A9BC-8BF4-16C1-962948267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96FC2E-43DD-D020-CEE4-7670BB728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706179-E57B-1760-A565-E30CA96D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5226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B584A-417A-D092-1F72-63C7FE871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AF1E2B-23D9-A832-1F54-673357B45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B78979-1805-64DE-EE48-EAFF6F53F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7D147B-7627-349E-B439-E5A0FAA74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186403-2FE9-F0D6-3CC7-416F9E70D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E6769B-6EDC-DEDA-D7A7-EC8E21D4C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5336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9516BCE-FC4C-80BE-0895-F6CFFC1A6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C16E5E-2655-3312-1044-0BD92EA90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9CCF3-8416-7F21-96E8-7F0CF2B03E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05ADD-B61C-DF41-8CAC-798DEA81E54F}" type="datetimeFigureOut">
              <a:rPr kumimoji="1" lang="zh-CN" altLang="en-US" smtClean="0"/>
              <a:t>2024/2/4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B612F5-827D-D359-955C-F29650D15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089694-DA2B-46FA-364A-A08208D5C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E0FD0-D436-5C45-B8B5-6C617019F9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9870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8447FF-FB1F-DBE7-6288-22C8CD004A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" altLang="zh-CN" b="1" i="0" u="none" strike="noStrike" dirty="0">
                <a:solidFill>
                  <a:srgbClr val="1F2328"/>
                </a:solidFill>
                <a:effectLst/>
                <a:latin typeface="-apple-system"/>
              </a:rPr>
              <a:t>Motion-X: A Large-scale 3D Expressive Whole-body Human Motion Dataset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A7D6CC-32A8-265D-0A6B-1F85A1B6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771" y="3853160"/>
            <a:ext cx="6187772" cy="188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63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5A398-8A53-14ED-0C4C-E4314916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6C95C8-F235-BF16-BD82-C0FCE182AC01}"/>
              </a:ext>
            </a:extLst>
          </p:cNvPr>
          <p:cNvSpPr txBox="1"/>
          <p:nvPr/>
        </p:nvSpPr>
        <p:spPr>
          <a:xfrm>
            <a:off x="564046" y="149730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effectLst/>
                <a:latin typeface="NimbusRomNo9L"/>
              </a:rPr>
              <a:t>3D</a:t>
            </a:r>
            <a:r>
              <a:rPr lang="zh-CN" altLang="en-US" sz="1800" b="1" dirty="0">
                <a:effectLst/>
                <a:latin typeface="NimbusRomNo9L"/>
              </a:rPr>
              <a:t> </a:t>
            </a:r>
            <a:r>
              <a:rPr lang="en-US" altLang="zh-CN" sz="1800" b="1" dirty="0" err="1">
                <a:effectLst/>
                <a:latin typeface="NimbusRomNo9L"/>
              </a:rPr>
              <a:t>Key</a:t>
            </a:r>
            <a:r>
              <a:rPr lang="en-US" altLang="zh-CN" sz="1800" b="1" dirty="0" err="1">
                <a:latin typeface="NimbusRomNo9L"/>
              </a:rPr>
              <a:t>point</a:t>
            </a:r>
            <a:r>
              <a:rPr lang="zh-CN" altLang="en-US" sz="1800" b="1" dirty="0">
                <a:latin typeface="NimbusRomNo9L"/>
              </a:rPr>
              <a:t> </a:t>
            </a:r>
            <a:r>
              <a:rPr lang="en-US" altLang="zh-CN" sz="1800" b="1" dirty="0">
                <a:latin typeface="NimbusRomNo9L"/>
              </a:rPr>
              <a:t>Estimation</a:t>
            </a:r>
            <a:r>
              <a:rPr lang="en" altLang="zh-CN" sz="1800" b="1" dirty="0">
                <a:effectLst/>
                <a:latin typeface="NimbusRomNo9L"/>
              </a:rPr>
              <a:t>: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00D02D3-B68B-8A07-DA02-F1C580350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233" y="3290129"/>
            <a:ext cx="4992480" cy="153348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5260C2B-C8F7-8EB8-C046-1A213C628704}"/>
              </a:ext>
            </a:extLst>
          </p:cNvPr>
          <p:cNvSpPr txBox="1"/>
          <p:nvPr/>
        </p:nvSpPr>
        <p:spPr>
          <a:xfrm>
            <a:off x="944218" y="2037799"/>
            <a:ext cx="53569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NimbusRomNo9L"/>
              </a:rPr>
              <a:t>For single view videos:</a:t>
            </a:r>
          </a:p>
          <a:p>
            <a:r>
              <a:rPr lang="en-US" altLang="zh-CN" dirty="0">
                <a:latin typeface="NimbusRomNo9L"/>
              </a:rPr>
              <a:t>    using a pretrained 3D </a:t>
            </a:r>
            <a:r>
              <a:rPr lang="en-US" altLang="zh-CN" dirty="0" err="1">
                <a:latin typeface="NimbusRomNo9L"/>
              </a:rPr>
              <a:t>keypoint</a:t>
            </a:r>
            <a:r>
              <a:rPr lang="en-US" altLang="zh-CN" dirty="0">
                <a:latin typeface="NimbusRomNo9L"/>
              </a:rPr>
              <a:t> estimation model [57]</a:t>
            </a:r>
          </a:p>
          <a:p>
            <a:endParaRPr lang="en-US" altLang="zh-CN" dirty="0">
              <a:latin typeface="NimbusRomNo9L"/>
            </a:endParaRPr>
          </a:p>
          <a:p>
            <a:r>
              <a:rPr lang="en-US" altLang="zh-CN" dirty="0">
                <a:latin typeface="NimbusRomNo9L"/>
              </a:rPr>
              <a:t>For multi-view videos:</a:t>
            </a:r>
          </a:p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3B0C71-B658-5222-4017-0320648DDC8B}"/>
              </a:ext>
            </a:extLst>
          </p:cNvPr>
          <p:cNvSpPr txBox="1"/>
          <p:nvPr/>
        </p:nvSpPr>
        <p:spPr>
          <a:xfrm>
            <a:off x="1397276" y="4938620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NimbusRomNo9L"/>
              </a:rPr>
              <a:t>To enhance stability, we adopt temporal smoothing and enforce 3D bone length constraints during triangulation. </a:t>
            </a:r>
            <a:endParaRPr lang="en" altLang="zh-C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CD1B479-7F36-0197-CF93-DB3AE6431C1C}"/>
                  </a:ext>
                </a:extLst>
              </p:cNvPr>
              <p:cNvSpPr txBox="1"/>
              <p:nvPr/>
            </p:nvSpPr>
            <p:spPr>
              <a:xfrm>
                <a:off x="2730775" y="1497304"/>
                <a:ext cx="1513233" cy="399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kumimoji="1" lang="zh-CN" alt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</m:acc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</m:sSubSup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CD1B479-7F36-0197-CF93-DB3AE6431C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0775" y="1497304"/>
                <a:ext cx="1513233" cy="3990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标题 1">
            <a:extLst>
              <a:ext uri="{FF2B5EF4-FFF2-40B4-BE49-F238E27FC236}">
                <a16:creationId xmlns:a16="http://schemas.microsoft.com/office/drawing/2014/main" id="{010F790C-32EB-8A7D-E647-A0D09A5553DE}"/>
              </a:ext>
            </a:extLst>
          </p:cNvPr>
          <p:cNvSpPr txBox="1">
            <a:spLocks/>
          </p:cNvSpPr>
          <p:nvPr/>
        </p:nvSpPr>
        <p:spPr>
          <a:xfrm>
            <a:off x="308113" y="174336"/>
            <a:ext cx="10525539" cy="938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/>
              <a:t>Motion</a:t>
            </a:r>
            <a:r>
              <a:rPr kumimoji="1" lang="zh-CN" altLang="en-US" b="1"/>
              <a:t> </a:t>
            </a:r>
            <a:r>
              <a:rPr kumimoji="1" lang="en-US" altLang="zh-CN" b="1"/>
              <a:t>Annotation</a:t>
            </a:r>
            <a:r>
              <a:rPr kumimoji="1" lang="zh-CN" altLang="en-US" b="1"/>
              <a:t> </a:t>
            </a:r>
            <a:r>
              <a:rPr kumimoji="1" lang="en-US" altLang="zh-CN" b="1"/>
              <a:t>Pipeline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239450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40C68-1379-1C47-1C4D-BEB7044A8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45A39-50A6-433C-EDD0-AEF7E84AD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Motion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Annotation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Pipeline</a:t>
            </a:r>
            <a:endParaRPr kumimoji="1" lang="zh-CN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77B39C3-C1BE-B58F-F544-48BA0D985719}"/>
                  </a:ext>
                </a:extLst>
              </p:cNvPr>
              <p:cNvSpPr txBox="1"/>
              <p:nvPr/>
            </p:nvSpPr>
            <p:spPr>
              <a:xfrm>
                <a:off x="564046" y="1250762"/>
                <a:ext cx="10525538" cy="48106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" altLang="zh-CN" sz="1800" b="1" dirty="0">
                    <a:effectLst/>
                    <a:latin typeface="NimbusRomNo9L"/>
                  </a:rPr>
                  <a:t>Local Pose Optimization :</a:t>
                </a:r>
              </a:p>
              <a:p>
                <a:endParaRPr lang="en" altLang="zh-CN" sz="1800" b="1" dirty="0">
                  <a:effectLst/>
                  <a:latin typeface="NimbusRomNo9L"/>
                </a:endParaRPr>
              </a:p>
              <a:p>
                <a:pPr marL="400050" indent="-400050">
                  <a:buAutoNum type="romanLcParenBoth"/>
                </a:pPr>
                <a:r>
                  <a:rPr lang="en" altLang="zh-CN" sz="1800" dirty="0">
                    <a:effectLst/>
                    <a:latin typeface="NimbusRomNo9L"/>
                  </a:rPr>
                  <a:t>we predict the SMPL-X parameter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1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l-GR" altLang="zh-CN" sz="1800" dirty="0">
                    <a:effectLst/>
                    <a:latin typeface="CMR10"/>
                  </a:rPr>
                  <a:t> </a:t>
                </a:r>
                <a:r>
                  <a:rPr lang="en" altLang="zh-CN" sz="1800" dirty="0">
                    <a:effectLst/>
                    <a:latin typeface="NimbusRomNo9L"/>
                  </a:rPr>
                  <a:t>with the SOTA whole-body mesh recovery method OSX [</a:t>
                </a:r>
                <a:r>
                  <a:rPr lang="en" altLang="zh-CN" sz="1800" dirty="0">
                    <a:solidFill>
                      <a:srgbClr val="0000FF"/>
                    </a:solidFill>
                    <a:effectLst/>
                    <a:latin typeface="NimbusRomNo9L"/>
                  </a:rPr>
                  <a:t>15</a:t>
                </a:r>
                <a:r>
                  <a:rPr lang="en" altLang="zh-CN" sz="1800" dirty="0">
                    <a:effectLst/>
                    <a:latin typeface="NimbusRomNo9L"/>
                  </a:rPr>
                  <a:t>] and face reconstruction model EMOCA [</a:t>
                </a:r>
                <a:r>
                  <a:rPr lang="en" altLang="zh-CN" sz="1800" dirty="0">
                    <a:solidFill>
                      <a:srgbClr val="0000FF"/>
                    </a:solidFill>
                    <a:effectLst/>
                    <a:latin typeface="NimbusRomNo9L"/>
                  </a:rPr>
                  <a:t>50</a:t>
                </a:r>
                <a:r>
                  <a:rPr lang="en" altLang="zh-CN" sz="1800" dirty="0">
                    <a:effectLst/>
                    <a:latin typeface="NimbusRomNo9L"/>
                  </a:rPr>
                  <a:t>]. </a:t>
                </a:r>
              </a:p>
              <a:p>
                <a:pPr marL="400050" indent="-400050">
                  <a:buAutoNum type="romanLcParenBoth"/>
                </a:pPr>
                <a:endParaRPr lang="en" altLang="zh-CN" sz="1800" dirty="0">
                  <a:effectLst/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r>
                  <a:rPr lang="en" altLang="zh-CN" sz="1800" dirty="0">
                    <a:effectLst/>
                    <a:latin typeface="NimbusRomNo9L"/>
                  </a:rPr>
                  <a:t>through iterative optimization of the network parameters, we fit the human model parameters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" altLang="zh-CN" sz="18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l-GR" altLang="zh-CN" sz="180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acc>
                  </m:oMath>
                </a14:m>
                <a:r>
                  <a:rPr lang="el-GR" altLang="zh-CN" sz="1800" dirty="0">
                    <a:effectLst/>
                    <a:latin typeface="CMR10"/>
                  </a:rPr>
                  <a:t> </a:t>
                </a:r>
                <a:r>
                  <a:rPr lang="en" altLang="zh-CN" sz="1800" dirty="0">
                    <a:effectLst/>
                    <a:latin typeface="NimbusRomNo9L"/>
                  </a:rPr>
                  <a:t>to the target 2D and 3D joint positions by minimizing the following functions </a:t>
                </a: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endParaRPr lang="en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r>
                  <a:rPr lang="en" altLang="zh-CN" dirty="0">
                    <a:latin typeface="NimbusRomNo9L"/>
                  </a:rPr>
                  <a:t>Alleviate potential biophysical artifacts. (interpenetration, food skating)</a:t>
                </a:r>
              </a:p>
              <a:p>
                <a:pPr marL="400050" indent="-400050">
                  <a:buFontTx/>
                  <a:buAutoNum type="romanLcParenBoth"/>
                </a:pPr>
                <a:endParaRPr lang="en" altLang="zh-CN" dirty="0"/>
              </a:p>
              <a:p>
                <a:pPr marL="400050" indent="-400050">
                  <a:buAutoNum type="romanLcParenBoth"/>
                </a:pPr>
                <a:endParaRPr lang="en" altLang="zh-CN" dirty="0"/>
              </a:p>
              <a:p>
                <a:r>
                  <a:rPr lang="en" altLang="zh-CN" sz="1800" b="1" dirty="0">
                    <a:effectLst/>
                    <a:latin typeface="NimbusRomNo9L"/>
                  </a:rPr>
                  <a:t> </a:t>
                </a:r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77B39C3-C1BE-B58F-F544-48BA0D9857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046" y="1250762"/>
                <a:ext cx="10525538" cy="4810612"/>
              </a:xfrm>
              <a:prstGeom prst="rect">
                <a:avLst/>
              </a:prstGeom>
              <a:blipFill>
                <a:blip r:embed="rId2"/>
                <a:stretch>
                  <a:fillRect l="-482" t="-52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>
            <a:extLst>
              <a:ext uri="{FF2B5EF4-FFF2-40B4-BE49-F238E27FC236}">
                <a16:creationId xmlns:a16="http://schemas.microsoft.com/office/drawing/2014/main" id="{B1B0EC6A-49A7-E439-D07A-14E40E7E9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511" y="3354392"/>
            <a:ext cx="4888978" cy="4015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A81437C-A379-34A9-83A3-E276EB6EE829}"/>
              </a:ext>
            </a:extLst>
          </p:cNvPr>
          <p:cNvSpPr txBox="1"/>
          <p:nvPr/>
        </p:nvSpPr>
        <p:spPr>
          <a:xfrm>
            <a:off x="6307618" y="3941116"/>
            <a:ext cx="27156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200" dirty="0">
                <a:effectLst/>
                <a:latin typeface="NimbusRomNo9L"/>
              </a:rPr>
              <a:t>derived by performing a perspective projection of the 3D </a:t>
            </a:r>
            <a:r>
              <a:rPr lang="en" altLang="zh-CN" sz="1200" dirty="0" err="1">
                <a:effectLst/>
                <a:latin typeface="NimbusRomNo9L"/>
              </a:rPr>
              <a:t>keypoints</a:t>
            </a:r>
            <a:r>
              <a:rPr lang="en" altLang="zh-CN" sz="1200" dirty="0">
                <a:effectLst/>
                <a:latin typeface="NimbusRomNo9L"/>
              </a:rPr>
              <a:t> </a:t>
            </a:r>
            <a:endParaRPr lang="en" altLang="zh-CN" sz="1200" dirty="0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CCC74A35-7C29-325D-F163-549688B3CB23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6203055" y="3755987"/>
            <a:ext cx="104563" cy="41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91F4B88E-5834-40B5-9841-4811963AD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271" y="5167406"/>
            <a:ext cx="4773268" cy="3698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794F388-CEA4-DA3A-CDBB-9A614E3AE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844" y="5983615"/>
            <a:ext cx="3861025" cy="46386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E0190B0-6506-3E0F-40A4-0B3DDC6F7034}"/>
              </a:ext>
            </a:extLst>
          </p:cNvPr>
          <p:cNvSpPr txBox="1"/>
          <p:nvPr/>
        </p:nvSpPr>
        <p:spPr>
          <a:xfrm>
            <a:off x="5470575" y="5899031"/>
            <a:ext cx="24276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utilize a collision </a:t>
            </a:r>
            <a:r>
              <a:rPr lang="en" altLang="zh-CN" sz="1400" dirty="0" err="1">
                <a:effectLst/>
                <a:latin typeface="NimbusRomNo9L"/>
              </a:rPr>
              <a:t>penalizer</a:t>
            </a:r>
            <a:r>
              <a:rPr lang="en" altLang="zh-CN" sz="1400" dirty="0">
                <a:effectLst/>
                <a:latin typeface="NimbusRomNo9L"/>
              </a:rPr>
              <a:t> [</a:t>
            </a:r>
            <a:r>
              <a:rPr lang="en" altLang="zh-CN" sz="1400" dirty="0">
                <a:solidFill>
                  <a:srgbClr val="0000FF"/>
                </a:solidFill>
                <a:effectLst/>
                <a:latin typeface="NimbusRomNo9L"/>
              </a:rPr>
              <a:t>59</a:t>
            </a:r>
            <a:r>
              <a:rPr lang="en" altLang="zh-CN" sz="1400" dirty="0">
                <a:effectLst/>
                <a:latin typeface="NimbusRomNo9L"/>
              </a:rPr>
              <a:t>] </a:t>
            </a:r>
            <a:endParaRPr lang="en" altLang="zh-CN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082B34B-16CE-ABB0-A8EB-FE732CB0734E}"/>
              </a:ext>
            </a:extLst>
          </p:cNvPr>
          <p:cNvSpPr txBox="1"/>
          <p:nvPr/>
        </p:nvSpPr>
        <p:spPr>
          <a:xfrm>
            <a:off x="8257259" y="5886134"/>
            <a:ext cx="34687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 err="1">
                <a:effectLst/>
                <a:latin typeface="NimbusRomNo9L"/>
              </a:rPr>
              <a:t>PhysCap</a:t>
            </a:r>
            <a:r>
              <a:rPr lang="en" altLang="zh-CN" sz="1400" dirty="0">
                <a:effectLst/>
                <a:latin typeface="NimbusRomNo9L"/>
              </a:rPr>
              <a:t> [</a:t>
            </a:r>
            <a:r>
              <a:rPr lang="en" altLang="zh-CN" sz="1400" dirty="0">
                <a:solidFill>
                  <a:srgbClr val="0000FF"/>
                </a:solidFill>
                <a:effectLst/>
                <a:latin typeface="NimbusRomNo9L"/>
              </a:rPr>
              <a:t>60</a:t>
            </a:r>
            <a:r>
              <a:rPr lang="en" altLang="zh-CN" sz="1400" dirty="0">
                <a:effectLst/>
                <a:latin typeface="NimbusRomNo9L"/>
              </a:rPr>
              <a:t>] to prevent implausible poses </a:t>
            </a:r>
            <a:endParaRPr lang="en" altLang="zh-CN" sz="1400" dirty="0"/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44D0A2D0-7B08-5E9F-3A54-BF9875B5DE8C}"/>
              </a:ext>
            </a:extLst>
          </p:cNvPr>
          <p:cNvCxnSpPr/>
          <p:nvPr/>
        </p:nvCxnSpPr>
        <p:spPr>
          <a:xfrm flipV="1">
            <a:off x="3645504" y="5537227"/>
            <a:ext cx="1825071" cy="361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383531CC-BB58-97CE-7033-C7C7ECCA0AD8}"/>
              </a:ext>
            </a:extLst>
          </p:cNvPr>
          <p:cNvCxnSpPr/>
          <p:nvPr/>
        </p:nvCxnSpPr>
        <p:spPr>
          <a:xfrm flipV="1">
            <a:off x="6826026" y="5461473"/>
            <a:ext cx="0" cy="446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97DB9F97-5D34-8191-4699-3F3A7D621EDA}"/>
              </a:ext>
            </a:extLst>
          </p:cNvPr>
          <p:cNvCxnSpPr/>
          <p:nvPr/>
        </p:nvCxnSpPr>
        <p:spPr>
          <a:xfrm flipH="1" flipV="1">
            <a:off x="7790122" y="5537227"/>
            <a:ext cx="1192695" cy="348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B83C6226-2B44-3423-01A7-B244E8FE232F}"/>
              </a:ext>
            </a:extLst>
          </p:cNvPr>
          <p:cNvSpPr txBox="1"/>
          <p:nvPr/>
        </p:nvSpPr>
        <p:spPr>
          <a:xfrm>
            <a:off x="955913" y="3820105"/>
            <a:ext cx="37992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the predicted 3D joint positions obtained by applying a linear regressor to a 3D mesh generated by the SMPL-X model. </a:t>
            </a:r>
            <a:endParaRPr lang="en" altLang="zh-CN" sz="1400" dirty="0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40B03497-586D-B566-3647-D650C0728FF2}"/>
              </a:ext>
            </a:extLst>
          </p:cNvPr>
          <p:cNvCxnSpPr/>
          <p:nvPr/>
        </p:nvCxnSpPr>
        <p:spPr>
          <a:xfrm flipV="1">
            <a:off x="4355720" y="3643758"/>
            <a:ext cx="264529" cy="482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399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D647F-8AE9-EAE2-6271-1B74FA63F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49DE05D-7595-7766-5D5C-3E396F82AC2F}"/>
              </a:ext>
            </a:extLst>
          </p:cNvPr>
          <p:cNvSpPr txBox="1"/>
          <p:nvPr/>
        </p:nvSpPr>
        <p:spPr>
          <a:xfrm>
            <a:off x="693253" y="1327379"/>
            <a:ext cx="79836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Global Pose Optimization :</a:t>
            </a:r>
          </a:p>
          <a:p>
            <a:endParaRPr lang="en" altLang="zh-CN" sz="1800" b="1" dirty="0">
              <a:effectLst/>
              <a:latin typeface="NimbusRomNo9L"/>
            </a:endParaRPr>
          </a:p>
          <a:p>
            <a:r>
              <a:rPr lang="en" altLang="zh-CN" sz="1800" b="1" dirty="0">
                <a:effectLst/>
                <a:latin typeface="NimbusRomNo9L"/>
              </a:rPr>
              <a:t>Aim</a:t>
            </a:r>
            <a:r>
              <a:rPr lang="en" altLang="zh-CN" sz="1800" dirty="0">
                <a:effectLst/>
                <a:latin typeface="NimbusRomNo9L"/>
              </a:rPr>
              <a:t>: To improve the consistency and realism of the estimated global trajectory </a:t>
            </a:r>
            <a:endParaRPr lang="en" altLang="zh-CN" dirty="0"/>
          </a:p>
          <a:p>
            <a:pPr marL="400050" indent="-400050">
              <a:buAutoNum type="romanLcParenBoth"/>
            </a:pPr>
            <a:endParaRPr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550CF7E2-F340-06F7-A537-ABB32BD21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Motion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Annotation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Pipeline</a:t>
            </a:r>
            <a:endParaRPr kumimoji="1"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F372A3-C1C0-76E4-89F6-0AE74E7A79A0}"/>
              </a:ext>
            </a:extLst>
          </p:cNvPr>
          <p:cNvSpPr txBox="1"/>
          <p:nvPr/>
        </p:nvSpPr>
        <p:spPr>
          <a:xfrm>
            <a:off x="693253" y="2527708"/>
            <a:ext cx="93949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NimbusRomNo9L"/>
              </a:rPr>
              <a:t>we perform a global motion optimization based on GLAMR [</a:t>
            </a:r>
            <a:r>
              <a:rPr lang="en" altLang="zh-CN" sz="1800" dirty="0">
                <a:solidFill>
                  <a:srgbClr val="0000FF"/>
                </a:solidFill>
                <a:effectLst/>
                <a:latin typeface="NimbusRomNo9L"/>
              </a:rPr>
              <a:t>19</a:t>
            </a:r>
            <a:r>
              <a:rPr lang="en" altLang="zh-CN" sz="1800" dirty="0">
                <a:effectLst/>
                <a:latin typeface="NimbusRomNo9L"/>
              </a:rPr>
              <a:t>] to simultaneously refine the global motions and camera poses to align with video evidence, such as 2D </a:t>
            </a:r>
            <a:r>
              <a:rPr lang="en" altLang="zh-CN" sz="1800" dirty="0" err="1">
                <a:effectLst/>
                <a:latin typeface="NimbusRomNo9L"/>
              </a:rPr>
              <a:t>keypoints</a:t>
            </a:r>
            <a:r>
              <a:rPr lang="en" altLang="zh-CN" sz="1800" dirty="0">
                <a:effectLst/>
                <a:latin typeface="NimbusRomNo9L"/>
              </a:rPr>
              <a:t> </a:t>
            </a:r>
            <a:endParaRPr lang="en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A854F99-5779-7C12-D882-576DECF60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290" y="3287832"/>
            <a:ext cx="5560667" cy="47917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5C25079-6711-26A0-0940-1BD690DF7286}"/>
              </a:ext>
            </a:extLst>
          </p:cNvPr>
          <p:cNvSpPr txBox="1"/>
          <p:nvPr/>
        </p:nvSpPr>
        <p:spPr>
          <a:xfrm>
            <a:off x="2372967" y="4066591"/>
            <a:ext cx="20300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2D </a:t>
            </a:r>
            <a:r>
              <a:rPr lang="en" altLang="zh-CN" sz="1400" dirty="0" err="1">
                <a:effectLst/>
                <a:latin typeface="NimbusRomNo9L"/>
              </a:rPr>
              <a:t>keypoint</a:t>
            </a:r>
            <a:r>
              <a:rPr lang="en" altLang="zh-CN" sz="1400" dirty="0">
                <a:effectLst/>
                <a:latin typeface="NimbusRomNo9L"/>
              </a:rPr>
              <a:t> distance loss </a:t>
            </a:r>
            <a:endParaRPr lang="en" altLang="zh-CN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6EEE037-66AA-3558-5A73-91537278FA8B}"/>
              </a:ext>
            </a:extLst>
          </p:cNvPr>
          <p:cNvSpPr txBox="1"/>
          <p:nvPr/>
        </p:nvSpPr>
        <p:spPr>
          <a:xfrm>
            <a:off x="3635238" y="4673951"/>
            <a:ext cx="294446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quantifies the difference between the optimized global trajectory and the trajectory estimated by Kama [</a:t>
            </a:r>
            <a:r>
              <a:rPr lang="en" altLang="zh-CN" sz="1400" dirty="0">
                <a:solidFill>
                  <a:srgbClr val="0000FF"/>
                </a:solidFill>
                <a:effectLst/>
                <a:latin typeface="NimbusRomNo9L"/>
              </a:rPr>
              <a:t>61</a:t>
            </a:r>
            <a:r>
              <a:rPr lang="en" altLang="zh-CN" sz="1400" dirty="0">
                <a:effectLst/>
                <a:latin typeface="NimbusRomNo9L"/>
              </a:rPr>
              <a:t>]. </a:t>
            </a:r>
            <a:endParaRPr lang="en" altLang="zh-CN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A9F855-D719-093C-ECC5-F24A68BD3AD1}"/>
              </a:ext>
            </a:extLst>
          </p:cNvPr>
          <p:cNvSpPr txBox="1"/>
          <p:nvPr/>
        </p:nvSpPr>
        <p:spPr>
          <a:xfrm>
            <a:off x="6096000" y="4093655"/>
            <a:ext cx="22528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smoothness constraint on the camera parameters. </a:t>
            </a:r>
            <a:endParaRPr lang="en" altLang="zh-CN" sz="14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22AE5D0-294A-556B-1B63-F5B90F73FE96}"/>
              </a:ext>
            </a:extLst>
          </p:cNvPr>
          <p:cNvSpPr txBox="1"/>
          <p:nvPr/>
        </p:nvSpPr>
        <p:spPr>
          <a:xfrm>
            <a:off x="8746435" y="3908989"/>
            <a:ext cx="3239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dirty="0">
                <a:effectLst/>
                <a:latin typeface="NimbusRomNo9L"/>
              </a:rPr>
              <a:t>regularization on the global trajectory </a:t>
            </a:r>
            <a:endParaRPr lang="en" altLang="zh-CN" sz="1400" dirty="0"/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1D9F7F35-B1B2-E604-79F4-4BC0C13964FE}"/>
              </a:ext>
            </a:extLst>
          </p:cNvPr>
          <p:cNvCxnSpPr/>
          <p:nvPr/>
        </p:nvCxnSpPr>
        <p:spPr>
          <a:xfrm flipV="1">
            <a:off x="3816626" y="3693546"/>
            <a:ext cx="467139" cy="373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0D4CA897-628E-68D4-C742-61A64AB13FB7}"/>
              </a:ext>
            </a:extLst>
          </p:cNvPr>
          <p:cNvCxnSpPr/>
          <p:nvPr/>
        </p:nvCxnSpPr>
        <p:spPr>
          <a:xfrm flipV="1">
            <a:off x="5078896" y="3758814"/>
            <a:ext cx="407504" cy="8580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0FBC5E5D-211B-BDFE-0A1E-F77DFB8CA78B}"/>
              </a:ext>
            </a:extLst>
          </p:cNvPr>
          <p:cNvCxnSpPr/>
          <p:nvPr/>
        </p:nvCxnSpPr>
        <p:spPr>
          <a:xfrm flipV="1">
            <a:off x="6897757" y="3693546"/>
            <a:ext cx="0" cy="373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65F5F922-5497-A9B9-D5D8-6A74E59F00A2}"/>
              </a:ext>
            </a:extLst>
          </p:cNvPr>
          <p:cNvCxnSpPr>
            <a:cxnSpLocks/>
          </p:cNvCxnSpPr>
          <p:nvPr/>
        </p:nvCxnSpPr>
        <p:spPr>
          <a:xfrm flipH="1" flipV="1">
            <a:off x="8100392" y="3693546"/>
            <a:ext cx="824946" cy="215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CD90FE71-6980-D30E-AFF1-E0A95BE77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57" y="5923309"/>
            <a:ext cx="7772400" cy="51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71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CA0FF-7EF0-DDC7-348B-97FE7ED92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CDC6B47-44DE-2D45-C118-26ECF5CBC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Motion Augmentation Mechanism</a:t>
            </a:r>
            <a:endParaRPr kumimoji="1"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3D0602-272F-6B30-EB29-6486D2FAD73B}"/>
              </a:ext>
            </a:extLst>
          </p:cNvPr>
          <p:cNvSpPr txBox="1"/>
          <p:nvPr/>
        </p:nvSpPr>
        <p:spPr>
          <a:xfrm>
            <a:off x="653497" y="1348841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Lower-body Motion Augmentation </a:t>
            </a:r>
            <a:endParaRPr lang="en" altLang="zh-CN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5C204B-29A0-F8CD-429B-5478016F1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27" y="1797686"/>
            <a:ext cx="7113104" cy="6576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286E8CA-FEA2-7750-4EC4-B4ECE146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886" y="2554752"/>
            <a:ext cx="5827644" cy="408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66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11920-62FA-1936-1CBF-20EEE449C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D0BE9B4-B0A2-A44C-5E03-EE672A4AC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Motion Augmentation Mechanism</a:t>
            </a:r>
            <a:endParaRPr kumimoji="1"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544CE24-42CB-EE80-5BCF-057B8CAADADB}"/>
              </a:ext>
            </a:extLst>
          </p:cNvPr>
          <p:cNvSpPr txBox="1"/>
          <p:nvPr/>
        </p:nvSpPr>
        <p:spPr>
          <a:xfrm>
            <a:off x="633619" y="12196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Facial Expression Augmentation </a:t>
            </a:r>
            <a:endParaRPr lang="en" altLang="zh-CN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27B3C71-FC2E-94AC-045F-E4428653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879" y="1695412"/>
            <a:ext cx="7321826" cy="8125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2688DFA-5535-1FEA-D5BF-76013099D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095" y="2507977"/>
            <a:ext cx="6779747" cy="431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1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BABB3-E508-637B-766C-E9CE5C7AF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E2C9C1-2786-B3E0-93E5-E9AC481C5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/>
              <a:t>Obtaining Whole-body Motion Descriptions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0F1259-707E-7ADD-D417-20D8E023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746" y="1828798"/>
            <a:ext cx="10320508" cy="28785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B32C934-EB15-2E80-5DF0-9B15842B00E8}"/>
              </a:ext>
            </a:extLst>
          </p:cNvPr>
          <p:cNvSpPr txBox="1"/>
          <p:nvPr/>
        </p:nvSpPr>
        <p:spPr>
          <a:xfrm>
            <a:off x="574187" y="1286325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Sequence motion labels. </a:t>
            </a:r>
            <a:endParaRPr lang="en" altLang="zh-CN" b="1" dirty="0"/>
          </a:p>
        </p:txBody>
      </p:sp>
    </p:spTree>
    <p:extLst>
      <p:ext uri="{BB962C8B-B14F-4D97-AF65-F5344CB8AC3E}">
        <p14:creationId xmlns:p14="http://schemas.microsoft.com/office/powerpoint/2010/main" val="472482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54816-EB75-307E-F849-A081F9AB6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5C7A5-4C02-C4AA-B3F1-EB165DB7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/>
              <a:t>Obtaining Whole-body Motion Descriptions</a:t>
            </a:r>
            <a:endParaRPr kumimoji="1" lang="zh-CN" altLang="en-US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F9F887-1048-336D-F035-9A1C1868AF44}"/>
              </a:ext>
            </a:extLst>
          </p:cNvPr>
          <p:cNvSpPr txBox="1"/>
          <p:nvPr/>
        </p:nvSpPr>
        <p:spPr>
          <a:xfrm>
            <a:off x="564248" y="1113184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Whole-body pose descriptions. </a:t>
            </a:r>
            <a:endParaRPr lang="en" altLang="zh-CN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F14572B-6BDF-433A-EA6C-BED1D6B9D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213" y="4306943"/>
            <a:ext cx="8405573" cy="23402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4D0CE0A-F228-B857-2C0D-A411970E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780" y="1380917"/>
            <a:ext cx="8376952" cy="269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10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AD177-1E63-7F10-905D-E137E9870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970B8-F7D1-3036-125A-13EAC782E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Experiments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12C1AC-1268-0AA1-EC0E-99F536C9F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327" y="1279025"/>
            <a:ext cx="9121346" cy="50752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A74FD71-E8FA-54CE-4248-397365A89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487" y="318766"/>
            <a:ext cx="7772400" cy="64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53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98AC6-D124-6A59-13FD-F0E826D0D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68F55-3506-A6DE-9D1F-937047DF6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Experiments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C59A25-2FD3-C40A-4B63-06702F558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621" y="1300032"/>
            <a:ext cx="9442622" cy="43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56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81A90-72FC-A2AC-BB6B-F9EB45234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932520-8C21-F69D-504E-7C97F4153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Experiments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2EFE3A-BD58-17A9-853A-FAF7AC38A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20" y="1113184"/>
            <a:ext cx="5177162" cy="55852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01BE7FD-4082-6ED6-94FB-AC6E6ACDF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677" y="1453464"/>
            <a:ext cx="4932443" cy="211763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903CA5C-20A0-A96F-D05E-FC2C2BC066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1677" y="4161583"/>
            <a:ext cx="5364892" cy="191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72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D68DEB-41A2-AB5B-5ABE-31458DC7E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92" y="0"/>
            <a:ext cx="10515600" cy="1325563"/>
          </a:xfrm>
        </p:spPr>
        <p:txBody>
          <a:bodyPr/>
          <a:lstStyle/>
          <a:p>
            <a:r>
              <a:rPr kumimoji="1" lang="en-US" altLang="zh-CN" b="1" dirty="0"/>
              <a:t>Contributions</a:t>
            </a:r>
            <a:endParaRPr kumimoji="1" lang="zh-CN" altLang="en-US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81E33B-B67B-A7AF-9E94-05AFDFD2051D}"/>
              </a:ext>
            </a:extLst>
          </p:cNvPr>
          <p:cNvSpPr txBox="1"/>
          <p:nvPr/>
        </p:nvSpPr>
        <p:spPr>
          <a:xfrm>
            <a:off x="977348" y="1174030"/>
            <a:ext cx="979004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NimbusRomNo9L"/>
              </a:rPr>
              <a:t>• We propose </a:t>
            </a:r>
            <a:r>
              <a:rPr lang="en" altLang="zh-CN" sz="1800" b="1" dirty="0">
                <a:effectLst/>
                <a:latin typeface="NimbusRomNo9L"/>
              </a:rPr>
              <a:t>a large-scale expressive motion dataset </a:t>
            </a:r>
            <a:r>
              <a:rPr lang="en" altLang="zh-CN" sz="1800" dirty="0">
                <a:effectLst/>
                <a:latin typeface="NimbusRomNo9L"/>
              </a:rPr>
              <a:t>with precise 3D whole-body motions and corresponding sequence-level and frame-level text descriptions. </a:t>
            </a:r>
          </a:p>
          <a:p>
            <a:endParaRPr lang="en" altLang="zh-CN" dirty="0"/>
          </a:p>
          <a:p>
            <a:r>
              <a:rPr lang="en" altLang="zh-CN" sz="1800" dirty="0">
                <a:effectLst/>
                <a:latin typeface="NimbusRomNo9L"/>
              </a:rPr>
              <a:t>• We elaborately design </a:t>
            </a:r>
            <a:r>
              <a:rPr lang="en" altLang="zh-CN" sz="1800" b="1" dirty="0">
                <a:effectLst/>
                <a:latin typeface="NimbusRomNo9L"/>
              </a:rPr>
              <a:t>a automatic motion and text annotation pipeline</a:t>
            </a:r>
            <a:r>
              <a:rPr lang="en" altLang="zh-CN" sz="1800" dirty="0">
                <a:effectLst/>
                <a:latin typeface="NimbusRomNo9L"/>
              </a:rPr>
              <a:t>, enabling efficient capture of high-quality human text-motion data at scale. </a:t>
            </a:r>
          </a:p>
          <a:p>
            <a:endParaRPr lang="en" altLang="zh-CN" dirty="0"/>
          </a:p>
          <a:p>
            <a:r>
              <a:rPr lang="en" altLang="zh-CN" sz="1800" dirty="0">
                <a:effectLst/>
                <a:latin typeface="NimbusRomNo9L"/>
              </a:rPr>
              <a:t>• Comprehensive experiments demonstrate the accuracy of the motion annotation pipeline and the benefits of </a:t>
            </a:r>
            <a:r>
              <a:rPr lang="en" altLang="zh-CN" sz="1800" i="1" dirty="0">
                <a:effectLst/>
                <a:latin typeface="NimbusRomNo9L"/>
              </a:rPr>
              <a:t>Motion-X </a:t>
            </a:r>
            <a:r>
              <a:rPr lang="en" altLang="zh-CN" sz="1800" dirty="0">
                <a:effectLst/>
                <a:latin typeface="NimbusRomNo9L"/>
              </a:rPr>
              <a:t>in 3D whole-body motion generation and mesh recovery tasks. </a:t>
            </a:r>
            <a:endParaRPr lang="en" alt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28D171-4080-8104-5B66-06B878742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1" y="3673456"/>
            <a:ext cx="9445416" cy="301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36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555CF-29B5-AD73-1EAF-0EC6F0111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1EF5B-95A9-A54D-66A0-8CA0F20A8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Limitation and future work</a:t>
            </a:r>
            <a:endParaRPr kumimoji="1" lang="zh-CN" altLang="en-US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5BC97E-23D1-03EE-ABCE-E30838F56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453" y="1824980"/>
            <a:ext cx="7772400" cy="227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2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AE8C30-7D91-B529-1B6D-9507E519C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Whole-body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Human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Motion</a:t>
            </a:r>
            <a:endParaRPr kumimoji="1"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4995E4-5841-41D6-322B-9790F51E2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62" y="997755"/>
            <a:ext cx="8688859" cy="22706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19E309A-201C-3CDC-9740-1C4320596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431" y="5171551"/>
            <a:ext cx="7395520" cy="137738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BA4E36C-DA69-1D84-7C70-3667297F2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551" y="3429000"/>
            <a:ext cx="7772400" cy="147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58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03C1E99-FE60-0BDA-511C-6808CBFC9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007" y="1945804"/>
            <a:ext cx="10490782" cy="350352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9CC5F8C8-ECC8-DB5D-D8E0-6F4B677F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Data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Example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84756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5A151-E498-3EC7-17E1-4A13666CF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12B14A5-D119-C213-F00C-D3F23BC9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065" y="1052149"/>
            <a:ext cx="8763000" cy="5707858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1136F24E-F085-10DB-2E7D-07134F6BE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Data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Example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404449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53A07EE4-E863-3800-3E9C-69C73F0C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Dataset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Overview</a:t>
            </a:r>
            <a:endParaRPr kumimoji="1"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F4426A-37AB-B9FD-2070-E752E1E4A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518" y="1113184"/>
            <a:ext cx="9614005" cy="301272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A3BE31-4385-5605-D283-3DEB9E859D62}"/>
              </a:ext>
            </a:extLst>
          </p:cNvPr>
          <p:cNvSpPr txBox="1"/>
          <p:nvPr/>
        </p:nvSpPr>
        <p:spPr>
          <a:xfrm>
            <a:off x="1530626" y="4667598"/>
            <a:ext cx="49813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/>
              <a:t>IDEA400:</a:t>
            </a:r>
            <a:r>
              <a:rPr kumimoji="1" lang="zh-CN" altLang="en-US" sz="1600" b="1" dirty="0"/>
              <a:t> </a:t>
            </a:r>
            <a:r>
              <a:rPr kumimoji="1" lang="en-US" altLang="zh-CN" sz="1600" dirty="0"/>
              <a:t>our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record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dataset,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provides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12.5K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motion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sequences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covering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400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diverse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actions.</a:t>
            </a:r>
          </a:p>
          <a:p>
            <a:endParaRPr kumimoji="1" lang="en-US" altLang="zh-CN" sz="1600" dirty="0"/>
          </a:p>
          <a:p>
            <a:r>
              <a:rPr kumimoji="1" lang="en-US" altLang="zh-CN" sz="1600" b="1" dirty="0"/>
              <a:t>Online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videos:</a:t>
            </a:r>
            <a:r>
              <a:rPr kumimoji="1" lang="zh-CN" altLang="en-US" sz="1600" b="1" dirty="0"/>
              <a:t> </a:t>
            </a:r>
            <a:r>
              <a:rPr kumimoji="1" lang="en-US" altLang="zh-CN" sz="1600" dirty="0"/>
              <a:t>32.5K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monocular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videos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from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online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source,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covering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real-life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scenes.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(We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design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action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categories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motion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prompts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based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scenario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and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function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of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the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action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via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LLM)</a:t>
            </a:r>
            <a:endParaRPr kumimoji="1" lang="zh-CN" altLang="en-US" sz="1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8B9C711-1C2C-9ECD-BB16-3A6D68E76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579" y="4173058"/>
            <a:ext cx="3568594" cy="268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61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90C70-7FEB-3341-4A6E-CCE000AE9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7DFA75-8D3D-CAF0-229A-2147C62F3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741" y="1325058"/>
            <a:ext cx="7772400" cy="1390542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03EDCE77-9AC7-213E-176E-EAB3AA963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Data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Collection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and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Annotation</a:t>
            </a:r>
            <a:endParaRPr kumimoji="1"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AFD1AD-3338-DD31-9587-8B8E4149A16F}"/>
              </a:ext>
            </a:extLst>
          </p:cNvPr>
          <p:cNvSpPr txBox="1"/>
          <p:nvPr/>
        </p:nvSpPr>
        <p:spPr>
          <a:xfrm>
            <a:off x="1337132" y="2990345"/>
            <a:ext cx="8324715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/>
              <a:t>6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key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steps:</a:t>
            </a:r>
          </a:p>
          <a:p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Designing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and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sourcing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motion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text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prompts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via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LLM</a:t>
            </a:r>
          </a:p>
          <a:p>
            <a:pPr marL="342900" indent="-342900">
              <a:buFont typeface="+mj-ea"/>
              <a:buAutoNum type="circleNumDbPlain"/>
            </a:pPr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Collection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videos</a:t>
            </a:r>
          </a:p>
          <a:p>
            <a:pPr marL="342900" indent="-342900">
              <a:buFont typeface="+mj-ea"/>
              <a:buAutoNum type="circleNumDbPlain"/>
            </a:pPr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Preprocessing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candidate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videos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through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human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detection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and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video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transition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detection</a:t>
            </a:r>
          </a:p>
          <a:p>
            <a:pPr marL="342900" indent="-342900">
              <a:buFont typeface="+mj-ea"/>
              <a:buAutoNum type="circleNumDbPlain"/>
            </a:pPr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Capturing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whole-body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motion</a:t>
            </a:r>
          </a:p>
          <a:p>
            <a:pPr marL="342900" indent="-342900">
              <a:buFont typeface="+mj-ea"/>
              <a:buAutoNum type="circleNumDbPlain"/>
            </a:pPr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Captioning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sequence-level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semantic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label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&amp;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frame-level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whole-body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pose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description</a:t>
            </a:r>
          </a:p>
          <a:p>
            <a:pPr marL="342900" indent="-342900">
              <a:buFont typeface="+mj-ea"/>
              <a:buAutoNum type="circleNumDbPlain"/>
            </a:pPr>
            <a:endParaRPr kumimoji="1" lang="en-US" altLang="zh-CN" sz="1600" dirty="0"/>
          </a:p>
          <a:p>
            <a:pPr marL="342900" indent="-342900">
              <a:buFont typeface="+mj-ea"/>
              <a:buAutoNum type="circleNumDbPlain"/>
            </a:pPr>
            <a:r>
              <a:rPr kumimoji="1" lang="en-US" altLang="zh-CN" sz="1600" dirty="0"/>
              <a:t>Performing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the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manual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inspection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46D427-38B4-CF29-B638-B16B6A6A6838}"/>
              </a:ext>
            </a:extLst>
          </p:cNvPr>
          <p:cNvSpPr txBox="1"/>
          <p:nvPr/>
        </p:nvSpPr>
        <p:spPr>
          <a:xfrm>
            <a:off x="8468140" y="3095247"/>
            <a:ext cx="29419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For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existing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datasets,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skip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step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1&amp;2.</a:t>
            </a:r>
            <a:r>
              <a:rPr kumimoji="1" lang="zh-CN" altLang="en-US" sz="1400" dirty="0"/>
              <a:t> </a:t>
            </a:r>
            <a:endParaRPr kumimoji="1" lang="en-US" altLang="zh-CN" sz="1400" dirty="0"/>
          </a:p>
          <a:p>
            <a:endParaRPr kumimoji="1" lang="en-US" altLang="zh-CN" sz="1400" dirty="0"/>
          </a:p>
          <a:p>
            <a:pPr lvl="1"/>
            <a:r>
              <a:rPr kumimoji="1" lang="en-US" altLang="zh-CN" sz="1400" dirty="0"/>
              <a:t>For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AMASS,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replace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step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4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with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facial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augmentation.</a:t>
            </a:r>
            <a:r>
              <a:rPr kumimoji="1" lang="zh-CN" alt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7469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FD947-DEF0-715C-E264-76141B1C7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8931AE-70FE-C7DD-BB79-05AB5BA0D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13" y="174336"/>
            <a:ext cx="10525539" cy="938848"/>
          </a:xfrm>
        </p:spPr>
        <p:txBody>
          <a:bodyPr/>
          <a:lstStyle/>
          <a:p>
            <a:r>
              <a:rPr kumimoji="1" lang="en-US" altLang="zh-CN" b="1" dirty="0"/>
              <a:t>Motion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Annotation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Pipeline</a:t>
            </a:r>
            <a:endParaRPr kumimoji="1"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FC4B87-3AAD-0A68-5EDA-4B62B279341E}"/>
              </a:ext>
            </a:extLst>
          </p:cNvPr>
          <p:cNvSpPr txBox="1"/>
          <p:nvPr/>
        </p:nvSpPr>
        <p:spPr>
          <a:xfrm>
            <a:off x="1325217" y="5328200"/>
            <a:ext cx="10359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effectLst/>
                <a:latin typeface="NimbusRomNo9L"/>
              </a:rPr>
              <a:t>3</a:t>
            </a:r>
            <a:r>
              <a:rPr lang="en" altLang="zh-CN" sz="1800" b="1" dirty="0">
                <a:effectLst/>
                <a:latin typeface="NimbusRomNo9L"/>
              </a:rPr>
              <a:t> novel techniques: </a:t>
            </a:r>
          </a:p>
          <a:p>
            <a:pPr marL="400050" indent="-400050">
              <a:buAutoNum type="romanLcParenBoth"/>
            </a:pPr>
            <a:r>
              <a:rPr lang="en" altLang="zh-CN" sz="1800" dirty="0">
                <a:effectLst/>
                <a:latin typeface="NimbusRomNo9L"/>
              </a:rPr>
              <a:t>hierarchical whole-body </a:t>
            </a:r>
            <a:r>
              <a:rPr lang="en" altLang="zh-CN" sz="1800" dirty="0" err="1">
                <a:effectLst/>
                <a:latin typeface="NimbusRomNo9L"/>
              </a:rPr>
              <a:t>keypoint</a:t>
            </a:r>
            <a:r>
              <a:rPr lang="en" altLang="zh-CN" sz="1800" dirty="0">
                <a:effectLst/>
                <a:latin typeface="NimbusRomNo9L"/>
              </a:rPr>
              <a:t> estimation; </a:t>
            </a:r>
          </a:p>
          <a:p>
            <a:pPr marL="400050" indent="-400050">
              <a:buAutoNum type="romanLcParenBoth"/>
            </a:pPr>
            <a:r>
              <a:rPr lang="en" altLang="zh-CN" sz="1800" dirty="0">
                <a:effectLst/>
                <a:latin typeface="NimbusRomNo9L"/>
              </a:rPr>
              <a:t>score-guided adaptive temporal smoothing for jitter motion refinement</a:t>
            </a:r>
            <a:endParaRPr lang="en" altLang="zh-CN" dirty="0">
              <a:latin typeface="NimbusRomNo9L"/>
            </a:endParaRPr>
          </a:p>
          <a:p>
            <a:pPr marL="400050" indent="-400050">
              <a:buAutoNum type="romanLcParenBoth"/>
            </a:pPr>
            <a:r>
              <a:rPr lang="en" altLang="zh-CN" sz="1800" dirty="0">
                <a:effectLst/>
                <a:latin typeface="NimbusRomNo9L"/>
              </a:rPr>
              <a:t>learning-based 3D human model fitting for accurate motion capture.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449DAE-0198-5010-BED0-25E26B6A0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016" y="1040580"/>
            <a:ext cx="9193799" cy="395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79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6A1FC-6EC7-318E-C65D-CC62ECF2D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9981D6A-676D-0E68-6BE6-B0F19720AD58}"/>
                  </a:ext>
                </a:extLst>
              </p:cNvPr>
              <p:cNvSpPr txBox="1"/>
              <p:nvPr/>
            </p:nvSpPr>
            <p:spPr>
              <a:xfrm>
                <a:off x="308113" y="1113184"/>
                <a:ext cx="6420678" cy="37464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effectLst/>
                    <a:latin typeface="NimbusRomNo9L"/>
                  </a:rPr>
                  <a:t>2D</a:t>
                </a:r>
                <a:r>
                  <a:rPr lang="zh-CN" altLang="en-US" sz="2000" b="1" dirty="0">
                    <a:effectLst/>
                    <a:latin typeface="NimbusRomNo9L"/>
                  </a:rPr>
                  <a:t> </a:t>
                </a:r>
                <a:r>
                  <a:rPr lang="en-US" altLang="zh-CN" sz="2000" b="1" dirty="0" err="1">
                    <a:effectLst/>
                    <a:latin typeface="NimbusRomNo9L"/>
                  </a:rPr>
                  <a:t>Key</a:t>
                </a:r>
                <a:r>
                  <a:rPr lang="en-US" altLang="zh-CN" sz="2000" b="1" dirty="0" err="1">
                    <a:latin typeface="NimbusRomNo9L"/>
                  </a:rPr>
                  <a:t>point</a:t>
                </a:r>
                <a:r>
                  <a:rPr lang="zh-CN" altLang="en-US" sz="2000" b="1" dirty="0">
                    <a:latin typeface="NimbusRomNo9L"/>
                  </a:rPr>
                  <a:t> </a:t>
                </a:r>
                <a:r>
                  <a:rPr lang="en-US" altLang="zh-CN" sz="2000" b="1" dirty="0">
                    <a:latin typeface="NimbusRomNo9L"/>
                  </a:rPr>
                  <a:t>Estimation</a:t>
                </a:r>
                <a:r>
                  <a:rPr lang="en" altLang="zh-CN" sz="2000" b="1" dirty="0">
                    <a:effectLst/>
                    <a:latin typeface="NimbusRomNo9L"/>
                  </a:rPr>
                  <a:t>: </a:t>
                </a:r>
              </a:p>
              <a:p>
                <a:endParaRPr lang="en" altLang="zh-CN" sz="1800" b="1" dirty="0">
                  <a:effectLst/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r>
                  <a:rPr lang="en-US" altLang="zh-CN" sz="1800" dirty="0">
                    <a:effectLst/>
                    <a:latin typeface="NimbusRomNo9L"/>
                  </a:rPr>
                  <a:t>We</a:t>
                </a:r>
                <a:r>
                  <a:rPr lang="zh-CN" altLang="en-US" sz="1800" dirty="0">
                    <a:effectLst/>
                    <a:latin typeface="NimbusRomNo9L"/>
                  </a:rPr>
                  <a:t> </a:t>
                </a:r>
                <a:r>
                  <a:rPr lang="en" altLang="zh-CN" sz="1800" dirty="0">
                    <a:effectLst/>
                    <a:latin typeface="NimbusRomNo9L"/>
                  </a:rPr>
                  <a:t>train a </a:t>
                </a:r>
                <a:r>
                  <a:rPr lang="en" altLang="zh-CN" sz="1800" dirty="0" err="1">
                    <a:effectLst/>
                    <a:latin typeface="NimbusRomNo9L"/>
                  </a:rPr>
                  <a:t>ViT-WholeBody</a:t>
                </a:r>
                <a:r>
                  <a:rPr lang="en" altLang="zh-CN" sz="1800" dirty="0">
                    <a:effectLst/>
                    <a:latin typeface="NimbusRomNo9L"/>
                  </a:rPr>
                  <a:t> based on a </a:t>
                </a:r>
                <a:r>
                  <a:rPr lang="en" altLang="zh-CN" sz="1800" dirty="0" err="1">
                    <a:effectLst/>
                    <a:latin typeface="NimbusRomNo9L"/>
                  </a:rPr>
                  <a:t>ViT</a:t>
                </a:r>
                <a:r>
                  <a:rPr lang="en" altLang="zh-CN" sz="1800" dirty="0">
                    <a:effectLst/>
                    <a:latin typeface="NimbusRomNo9L"/>
                  </a:rPr>
                  <a:t>-based model on the COCO-</a:t>
                </a:r>
                <a:r>
                  <a:rPr lang="en" altLang="zh-CN" sz="1800" dirty="0" err="1">
                    <a:effectLst/>
                    <a:latin typeface="NimbusRomNo9L"/>
                  </a:rPr>
                  <a:t>Wholebody</a:t>
                </a:r>
                <a:r>
                  <a:rPr lang="en" altLang="zh-CN" sz="1800" dirty="0">
                    <a:effectLst/>
                    <a:latin typeface="NimbusRomNo9L"/>
                  </a:rPr>
                  <a:t> dataset to estimate initial whole-body </a:t>
                </a:r>
                <a:r>
                  <a:rPr lang="en" altLang="zh-CN" sz="1800" dirty="0" err="1">
                    <a:effectLst/>
                    <a:latin typeface="NimbusRomNo9L"/>
                  </a:rPr>
                  <a:t>keypoints</a:t>
                </a:r>
                <a:r>
                  <a:rPr lang="en" altLang="zh-CN" sz="1800" dirty="0">
                    <a:effectLst/>
                    <a:latin typeface="NimbusRomNo9L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  <m:r>
                      <a:rPr lang="en-US" altLang="zh-CN" sz="1800" b="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133×2</m:t>
                        </m:r>
                      </m:sup>
                    </m:sSup>
                  </m:oMath>
                </a14:m>
                <a:r>
                  <a:rPr lang="zh-CN" altLang="en-US" sz="1800" dirty="0">
                    <a:effectLst/>
                    <a:latin typeface="NimbusRomNo9L"/>
                  </a:rPr>
                  <a:t> </a:t>
                </a:r>
                <a:r>
                  <a:rPr lang="en" altLang="zh-CN" sz="1800" dirty="0">
                    <a:effectLst/>
                    <a:latin typeface="NimbusRomNo9L"/>
                  </a:rPr>
                  <a:t>with confidence scores. </a:t>
                </a:r>
              </a:p>
              <a:p>
                <a:pPr marL="400050" indent="-400050">
                  <a:buFontTx/>
                  <a:buAutoNum type="romanLcParenBoth"/>
                </a:pPr>
                <a:endParaRPr lang="en" altLang="zh-CN" sz="1800" dirty="0">
                  <a:effectLst/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r>
                  <a:rPr lang="en" altLang="zh-CN" dirty="0">
                    <a:latin typeface="NimbusRomNo9L"/>
                  </a:rPr>
                  <a:t>Obtain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hand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and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face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bounding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box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from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 err="1">
                    <a:latin typeface="NimbusRomNo9L"/>
                  </a:rPr>
                  <a:t>keypoints</a:t>
                </a:r>
                <a:r>
                  <a:rPr lang="en-US" altLang="zh-CN" dirty="0">
                    <a:latin typeface="NimbusRomNo9L"/>
                  </a:rPr>
                  <a:t>,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and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refine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the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boxes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using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the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 err="1">
                    <a:latin typeface="NimbusRomNo9L"/>
                  </a:rPr>
                  <a:t>BodyHands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detector</a:t>
                </a:r>
                <a:r>
                  <a:rPr lang="en-US" altLang="zh-CN" sz="1800" dirty="0">
                    <a:effectLst/>
                    <a:latin typeface="NimbusRomNo9L"/>
                  </a:rPr>
                  <a:t>[</a:t>
                </a:r>
                <a:r>
                  <a:rPr lang="en-US" altLang="zh-CN" sz="1800" dirty="0">
                    <a:solidFill>
                      <a:srgbClr val="0000FF"/>
                    </a:solidFill>
                    <a:effectLst/>
                    <a:latin typeface="NimbusRomNo9L"/>
                  </a:rPr>
                  <a:t>53</a:t>
                </a:r>
                <a:r>
                  <a:rPr lang="en-US" altLang="zh-CN" sz="1800" dirty="0">
                    <a:effectLst/>
                    <a:latin typeface="NimbusRomNo9L"/>
                  </a:rPr>
                  <a:t>]</a:t>
                </a:r>
                <a:r>
                  <a:rPr lang="en-US" altLang="zh-CN" dirty="0">
                    <a:latin typeface="NimbusRomNo9L"/>
                  </a:rPr>
                  <a:t>.</a:t>
                </a:r>
              </a:p>
              <a:p>
                <a:pPr marL="400050" indent="-400050">
                  <a:buFontTx/>
                  <a:buAutoNum type="romanLcParenBoth"/>
                </a:pPr>
                <a:endParaRPr lang="en-US" altLang="zh-CN" dirty="0">
                  <a:latin typeface="NimbusRomNo9L"/>
                </a:endParaRPr>
              </a:p>
              <a:p>
                <a:pPr marL="400050" indent="-400050">
                  <a:buFontTx/>
                  <a:buAutoNum type="romanLcParenBoth"/>
                </a:pPr>
                <a:r>
                  <a:rPr lang="en-US" altLang="zh-CN" dirty="0">
                    <a:latin typeface="NimbusRomNo9L"/>
                  </a:rPr>
                  <a:t>Feed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cropped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body,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hand,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and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face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regions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into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3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pretrained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 err="1">
                    <a:latin typeface="NimbusRomNo9L"/>
                  </a:rPr>
                  <a:t>ViT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networks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to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estimate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corresponding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 err="1">
                    <a:latin typeface="NimbusRomNo9L"/>
                  </a:rPr>
                  <a:t>keypoints</a:t>
                </a:r>
                <a:r>
                  <a:rPr lang="en-US" altLang="zh-CN" dirty="0">
                    <a:latin typeface="NimbusRomNo9L"/>
                  </a:rPr>
                  <a:t>,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and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get</a:t>
                </a:r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updated</a:t>
                </a:r>
                <a:r>
                  <a:rPr lang="zh-CN" altLang="en-US" dirty="0">
                    <a:latin typeface="NimbusRomNo9L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1800" b="0" i="1" smtClean="0">
                            <a:effectLst/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zh-CN" altLang="en-US" dirty="0">
                    <a:latin typeface="NimbusRomNo9L"/>
                  </a:rPr>
                  <a:t> </a:t>
                </a:r>
                <a:r>
                  <a:rPr lang="en-US" altLang="zh-CN" dirty="0">
                    <a:latin typeface="NimbusRomNo9L"/>
                  </a:rPr>
                  <a:t>.</a:t>
                </a:r>
                <a:endParaRPr lang="en" altLang="zh-CN" dirty="0"/>
              </a:p>
              <a:p>
                <a:pPr marL="400050" indent="-400050">
                  <a:buAutoNum type="romanLcParenBoth"/>
                </a:pPr>
                <a:endParaRPr lang="en" altLang="zh-CN" sz="1800" dirty="0">
                  <a:effectLst/>
                  <a:latin typeface="NimbusRomNo9L"/>
                </a:endParaRPr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39981D6A-676D-0E68-6BE6-B0F19720AD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8113" y="1113184"/>
                <a:ext cx="6420678" cy="3746410"/>
              </a:xfrm>
              <a:prstGeom prst="rect">
                <a:avLst/>
              </a:prstGeom>
              <a:blipFill>
                <a:blip r:embed="rId2"/>
                <a:stretch>
                  <a:fillRect l="-988" t="-1014" r="-5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4B6A3724-A1E9-95A2-51BC-DB643D81D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648" y="2185696"/>
            <a:ext cx="5237592" cy="154829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75C8049-0275-E951-7C2A-08D9BEE9CBD8}"/>
              </a:ext>
            </a:extLst>
          </p:cNvPr>
          <p:cNvSpPr txBox="1"/>
          <p:nvPr/>
        </p:nvSpPr>
        <p:spPr>
          <a:xfrm>
            <a:off x="308113" y="4806503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b="1" dirty="0">
                <a:effectLst/>
                <a:latin typeface="NimbusRomNo9L"/>
              </a:rPr>
              <a:t>Score-guided Adaptive Smoothing :</a:t>
            </a:r>
          </a:p>
          <a:p>
            <a:endParaRPr lang="en" altLang="zh-CN" b="1" dirty="0">
              <a:latin typeface="NimbusRomNo9L"/>
            </a:endParaRPr>
          </a:p>
          <a:p>
            <a:r>
              <a:rPr lang="en" altLang="zh-CN" sz="1800" b="1" strike="sngStrike" dirty="0">
                <a:effectLst/>
                <a:latin typeface="NimbusRomNo9L"/>
              </a:rPr>
              <a:t> </a:t>
            </a:r>
            <a:r>
              <a:rPr lang="en" altLang="zh-CN" sz="1800" strike="sngStrike" dirty="0" err="1">
                <a:effectLst/>
                <a:latin typeface="NimbusRomNo9L"/>
              </a:rPr>
              <a:t>Jiltters</a:t>
            </a:r>
            <a:r>
              <a:rPr lang="en" altLang="zh-CN" sz="1800" b="1" strike="sngStrike" dirty="0">
                <a:effectLst/>
                <a:latin typeface="NimbusRomNo9L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41D9465-8B21-2E60-7B3C-2BCAEFF8646F}"/>
                  </a:ext>
                </a:extLst>
              </p:cNvPr>
              <p:cNvSpPr txBox="1"/>
              <p:nvPr/>
            </p:nvSpPr>
            <p:spPr>
              <a:xfrm>
                <a:off x="2813931" y="5352678"/>
                <a:ext cx="1711687" cy="7543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̅"/>
                              <m:ctrlPr>
                                <a:rPr kumimoji="1" lang="zh-CN" alt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</m:acc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p>
                      </m:sSubSup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  <m:e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41D9465-8B21-2E60-7B3C-2BCAEFF86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931" y="5352678"/>
                <a:ext cx="1711687" cy="754309"/>
              </a:xfrm>
              <a:prstGeom prst="rect">
                <a:avLst/>
              </a:prstGeom>
              <a:blipFill>
                <a:blip r:embed="rId4"/>
                <a:stretch>
                  <a:fillRect l="-7353" t="-118333" r="-735" b="-18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745CF47E-F739-AF52-9A75-A7B1F00598E6}"/>
              </a:ext>
            </a:extLst>
          </p:cNvPr>
          <p:cNvSpPr txBox="1"/>
          <p:nvPr/>
        </p:nvSpPr>
        <p:spPr>
          <a:xfrm>
            <a:off x="5570882" y="4867782"/>
            <a:ext cx="60976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/>
              <a:t>Adaptive window size:</a:t>
            </a:r>
          </a:p>
          <a:p>
            <a:endParaRPr lang="en" altLang="zh-CN" sz="1400" dirty="0">
              <a:effectLst/>
              <a:latin typeface="+mn-ea"/>
            </a:endParaRPr>
          </a:p>
          <a:p>
            <a:r>
              <a:rPr lang="en" altLang="zh-CN" sz="1400" dirty="0">
                <a:effectLst/>
                <a:latin typeface="+mn-ea"/>
              </a:rPr>
              <a:t>we leverage the confidence scores of the </a:t>
            </a:r>
            <a:r>
              <a:rPr lang="en" altLang="zh-CN" sz="1400" dirty="0" err="1">
                <a:effectLst/>
                <a:latin typeface="+mn-ea"/>
              </a:rPr>
              <a:t>keypoints</a:t>
            </a:r>
            <a:r>
              <a:rPr lang="en" altLang="zh-CN" sz="1400" dirty="0">
                <a:effectLst/>
                <a:latin typeface="+mn-ea"/>
              </a:rPr>
              <a:t> to adaptively adjust the window size to balance between smoothness and motion details.</a:t>
            </a:r>
          </a:p>
          <a:p>
            <a:endParaRPr lang="en" altLang="zh-CN" sz="1400" dirty="0">
              <a:effectLst/>
              <a:latin typeface="+mn-ea"/>
            </a:endParaRPr>
          </a:p>
          <a:p>
            <a:r>
              <a:rPr lang="en" altLang="zh-CN" sz="1400" dirty="0">
                <a:effectLst/>
                <a:latin typeface="+mn-ea"/>
              </a:rPr>
              <a:t>Using a larger window size for </a:t>
            </a:r>
            <a:r>
              <a:rPr lang="en" altLang="zh-CN" sz="1400" dirty="0" err="1">
                <a:effectLst/>
                <a:latin typeface="+mn-ea"/>
              </a:rPr>
              <a:t>keypoints</a:t>
            </a:r>
            <a:r>
              <a:rPr lang="en" altLang="zh-CN" sz="1400" dirty="0">
                <a:effectLst/>
                <a:latin typeface="+mn-ea"/>
              </a:rPr>
              <a:t> with lower confidence scores can mitigate the impact of outliers. </a:t>
            </a:r>
            <a:endParaRPr lang="en" altLang="zh-CN" sz="1400" dirty="0">
              <a:latin typeface="+mn-ea"/>
            </a:endParaRPr>
          </a:p>
          <a:p>
            <a:endParaRPr kumimoji="1" lang="zh-CN" altLang="en-US" sz="1400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827F906E-1517-53E1-52EB-3896EDD05854}"/>
              </a:ext>
            </a:extLst>
          </p:cNvPr>
          <p:cNvSpPr txBox="1">
            <a:spLocks/>
          </p:cNvSpPr>
          <p:nvPr/>
        </p:nvSpPr>
        <p:spPr>
          <a:xfrm>
            <a:off x="308113" y="174336"/>
            <a:ext cx="10525539" cy="938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/>
              <a:t>Motion</a:t>
            </a:r>
            <a:r>
              <a:rPr kumimoji="1" lang="zh-CN" altLang="en-US" b="1"/>
              <a:t> </a:t>
            </a:r>
            <a:r>
              <a:rPr kumimoji="1" lang="en-US" altLang="zh-CN" b="1"/>
              <a:t>Annotation</a:t>
            </a:r>
            <a:r>
              <a:rPr kumimoji="1" lang="zh-CN" altLang="en-US" b="1"/>
              <a:t> </a:t>
            </a:r>
            <a:r>
              <a:rPr kumimoji="1" lang="en-US" altLang="zh-CN" b="1"/>
              <a:t>Pipeline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975330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641</Words>
  <Application>Microsoft Macintosh PowerPoint</Application>
  <PresentationFormat>宽屏</PresentationFormat>
  <Paragraphs>102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-apple-system</vt:lpstr>
      <vt:lpstr>等线</vt:lpstr>
      <vt:lpstr>等线 Light</vt:lpstr>
      <vt:lpstr>CMR10</vt:lpstr>
      <vt:lpstr>NimbusRomNo9L</vt:lpstr>
      <vt:lpstr>Arial</vt:lpstr>
      <vt:lpstr>Cambria Math</vt:lpstr>
      <vt:lpstr>Office 主题​​</vt:lpstr>
      <vt:lpstr>Motion-X: A Large-scale 3D Expressive Whole-body Human Motion Dataset</vt:lpstr>
      <vt:lpstr>Contributions</vt:lpstr>
      <vt:lpstr>Whole-body Human Motion</vt:lpstr>
      <vt:lpstr>Data Example</vt:lpstr>
      <vt:lpstr>Data Example</vt:lpstr>
      <vt:lpstr>Dataset Overview</vt:lpstr>
      <vt:lpstr>Data Collection and Annotation</vt:lpstr>
      <vt:lpstr>Motion Annotation Pipeline</vt:lpstr>
      <vt:lpstr>PowerPoint 演示文稿</vt:lpstr>
      <vt:lpstr>PowerPoint 演示文稿</vt:lpstr>
      <vt:lpstr>Motion Annotation Pipeline</vt:lpstr>
      <vt:lpstr>Motion Annotation Pipeline</vt:lpstr>
      <vt:lpstr>Motion Augmentation Mechanism</vt:lpstr>
      <vt:lpstr>Motion Augmentation Mechanism</vt:lpstr>
      <vt:lpstr>Obtaining Whole-body Motion Descriptions</vt:lpstr>
      <vt:lpstr>Obtaining Whole-body Motion Descriptions</vt:lpstr>
      <vt:lpstr>Experiments</vt:lpstr>
      <vt:lpstr>Experiments</vt:lpstr>
      <vt:lpstr>Experiments</vt:lpstr>
      <vt:lpstr>Limitation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Motion-X: A Large-scale 3D Expressive Whole-body Human Motion Dataset</dc:title>
  <dc:creator>Happy</dc:creator>
  <cp:lastModifiedBy>Happy</cp:lastModifiedBy>
  <cp:revision>7</cp:revision>
  <dcterms:created xsi:type="dcterms:W3CDTF">2024-02-05T00:53:09Z</dcterms:created>
  <dcterms:modified xsi:type="dcterms:W3CDTF">2024-02-05T04:11:04Z</dcterms:modified>
</cp:coreProperties>
</file>

<file path=docProps/thumbnail.jpeg>
</file>